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9" r:id="rId3"/>
    <p:sldId id="328" r:id="rId4"/>
    <p:sldId id="332" r:id="rId5"/>
    <p:sldId id="327" r:id="rId6"/>
    <p:sldId id="334" r:id="rId7"/>
    <p:sldId id="302" r:id="rId8"/>
    <p:sldId id="330" r:id="rId9"/>
    <p:sldId id="336" r:id="rId10"/>
    <p:sldId id="301" r:id="rId11"/>
    <p:sldId id="331" r:id="rId12"/>
    <p:sldId id="329" r:id="rId13"/>
    <p:sldId id="324" r:id="rId14"/>
    <p:sldId id="308" r:id="rId15"/>
    <p:sldId id="33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F7F"/>
    <a:srgbClr val="C00000"/>
    <a:srgbClr val="4F5E3C"/>
    <a:srgbClr val="9CB084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102" autoAdjust="0"/>
    <p:restoredTop sz="82037" autoAdjust="0"/>
  </p:normalViewPr>
  <p:slideViewPr>
    <p:cSldViewPr snapToGrid="0">
      <p:cViewPr varScale="1">
        <p:scale>
          <a:sx n="89" d="100"/>
          <a:sy n="89" d="100"/>
        </p:scale>
        <p:origin x="181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CD0F46-0658-4070-9B46-BE73BB89B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33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8F2273-6020-4928-A5AF-0BA162630C19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0574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530035-5801-4E59-8BB4-065882941E23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4567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21F368-82AC-4797-AB98-15BD660029D6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59110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4558BC-31C6-427A-802B-6CBE11D4A14E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2132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97F1AC-0526-4C37-A570-57CEEFE43B2E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4508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D2519C-301F-4DEF-A6BD-47E52DC7E5BC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8739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0F1EC-44E8-48B8-8404-B535B04C9959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71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B34416-F1C5-4B1E-9BEC-8BD96A804EBC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873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4231C3-F4A1-4F97-A111-866364242D60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328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61AD34-E56D-4A94-95F0-9865541FA84D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5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5C0E3F-E28D-47CA-8304-09FFE9228229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1636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BF47E4-8F0D-42C6-967C-691D3F7362EC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5520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4921B4-4640-43F3-AF25-02A23981B908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8460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3E668F-3EE3-426D-927A-3080674A0B52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67714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3E668F-3EE3-426D-927A-3080674A0B52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858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Rev. 200811</a:t>
            </a: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9761-8EE0-4871-B80C-09D3886C09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62813"/>
      </p:ext>
    </p:extLst>
  </p:cSld>
  <p:clrMapOvr>
    <a:masterClrMapping/>
  </p:clrMapOvr>
  <p:transition advTm="7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C2050-9371-466C-8603-55B9A5C8C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62236"/>
      </p:ext>
    </p:extLst>
  </p:cSld>
  <p:clrMapOvr>
    <a:masterClrMapping/>
  </p:clrMapOvr>
  <p:transition advTm="7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E9CF0-374C-4E1B-A8CB-6E42410F9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89451"/>
      </p:ext>
    </p:extLst>
  </p:cSld>
  <p:clrMapOvr>
    <a:masterClrMapping/>
  </p:clrMapOvr>
  <p:transition advTm="7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0DF37-09CE-4645-8603-0D08C8BD1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73448"/>
      </p:ext>
    </p:extLst>
  </p:cSld>
  <p:clrMapOvr>
    <a:masterClrMapping/>
  </p:clrMapOvr>
  <p:transition advTm="7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985C6-0A3A-4DAA-B999-19E4BEB17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99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7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D712D-9D0F-49E7-82D0-58755511E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29667"/>
      </p:ext>
    </p:extLst>
  </p:cSld>
  <p:clrMapOvr>
    <a:masterClrMapping/>
  </p:clrMapOvr>
  <p:transition advTm="7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B24EE-5126-4E9B-8915-087CC65CB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2979"/>
      </p:ext>
    </p:extLst>
  </p:cSld>
  <p:clrMapOvr>
    <a:masterClrMapping/>
  </p:clrMapOvr>
  <p:transition advTm="7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8CEBC-1048-4093-9F41-FF8C738C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62485"/>
      </p:ext>
    </p:extLst>
  </p:cSld>
  <p:clrMapOvr>
    <a:masterClrMapping/>
  </p:clrMapOvr>
  <p:transition advTm="7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051D-99D9-4A2A-8526-4489FC0E5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50265"/>
      </p:ext>
    </p:extLst>
  </p:cSld>
  <p:clrMapOvr>
    <a:masterClrMapping/>
  </p:clrMapOvr>
  <p:transition advTm="7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CA33F-9867-4C50-A5CB-4D79355DD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15969"/>
      </p:ext>
    </p:extLst>
  </p:cSld>
  <p:clrMapOvr>
    <a:masterClrMapping/>
  </p:clrMapOvr>
  <p:transition advTm="7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47C99-83E0-4353-ABCD-8FBD5F3E3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00025"/>
      </p:ext>
    </p:extLst>
  </p:cSld>
  <p:clrMapOvr>
    <a:masterClrMapping/>
  </p:clrMapOvr>
  <p:transition advTm="7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12EF4FD-7B5A-4AB0-98EF-14F7CE8E3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5" r:id="rId2"/>
    <p:sldLayoutId id="2147483754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5" r:id="rId9"/>
    <p:sldLayoutId id="2147483751" r:id="rId10"/>
    <p:sldLayoutId id="2147483752" r:id="rId11"/>
  </p:sldLayoutIdLst>
  <p:transition advTm="7000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00199"/>
            <a:ext cx="8229600" cy="1325881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LoboWeb</a:t>
            </a:r>
            <a:r>
              <a:rPr lang="en-US" dirty="0" smtClean="0"/>
              <a:t> for Faculty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417888"/>
            <a:ext cx="7594600" cy="2301875"/>
          </a:xfrm>
        </p:spPr>
        <p:txBody>
          <a:bodyPr/>
          <a:lstStyle/>
          <a:p>
            <a:pPr marR="0" eaLnBrk="1" hangingPunct="1"/>
            <a:r>
              <a:rPr lang="en-US" b="1" dirty="0" smtClean="0">
                <a:solidFill>
                  <a:schemeClr val="accent2"/>
                </a:solidFill>
              </a:rPr>
              <a:t>Class Rosters, Registration Overrides, </a:t>
            </a:r>
          </a:p>
          <a:p>
            <a:pPr marR="0" eaLnBrk="1" hangingPunct="1"/>
            <a:r>
              <a:rPr lang="en-US" b="1" dirty="0" smtClean="0">
                <a:solidFill>
                  <a:schemeClr val="accent2"/>
                </a:solidFill>
              </a:rPr>
              <a:t>and other functions</a:t>
            </a:r>
          </a:p>
        </p:txBody>
      </p:sp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33425"/>
          </a:xfrm>
        </p:spPr>
        <p:txBody>
          <a:bodyPr/>
          <a:lstStyle/>
          <a:p>
            <a:pPr eaLnBrk="1" hangingPunct="1"/>
            <a:r>
              <a:rPr lang="en-US" smtClean="0"/>
              <a:t>Registration Deadlines</a:t>
            </a:r>
          </a:p>
        </p:txBody>
      </p:sp>
      <p:pic>
        <p:nvPicPr>
          <p:cNvPr id="14339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37" y="1377426"/>
            <a:ext cx="3456878" cy="4652194"/>
          </a:xfrm>
        </p:spPr>
      </p:pic>
      <p:sp>
        <p:nvSpPr>
          <p:cNvPr id="26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2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8F18C-8C16-4729-9848-FFF9DB1A9FF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4342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30350"/>
            <a:ext cx="4359275" cy="4894263"/>
          </a:xfrm>
        </p:spPr>
        <p:txBody>
          <a:bodyPr/>
          <a:lstStyle/>
          <a:p>
            <a:pPr eaLnBrk="1" hangingPunct="1"/>
            <a:r>
              <a:rPr lang="en-US" sz="2400" dirty="0"/>
              <a:t>Deadlines vary by part-of-term (full, 1</a:t>
            </a:r>
            <a:r>
              <a:rPr lang="en-US" sz="2400" baseline="30000" dirty="0"/>
              <a:t>st</a:t>
            </a:r>
            <a:r>
              <a:rPr lang="en-US" sz="2400" dirty="0"/>
              <a:t>/2</a:t>
            </a:r>
            <a:r>
              <a:rPr lang="en-US" sz="2400" baseline="30000" dirty="0"/>
              <a:t>nd</a:t>
            </a:r>
            <a:r>
              <a:rPr lang="en-US" sz="2400" dirty="0"/>
              <a:t> half, etc.)  but for 16 week terms are:</a:t>
            </a:r>
          </a:p>
          <a:p>
            <a:pPr lvl="1" eaLnBrk="1" hangingPunct="1"/>
            <a:r>
              <a:rPr lang="en-US" sz="2200" dirty="0"/>
              <a:t>Last day to add: 2</a:t>
            </a:r>
            <a:r>
              <a:rPr lang="en-US" sz="2200" baseline="30000" dirty="0"/>
              <a:t>nd</a:t>
            </a:r>
            <a:r>
              <a:rPr lang="en-US" sz="2200" dirty="0"/>
              <a:t> Friday</a:t>
            </a:r>
          </a:p>
          <a:p>
            <a:pPr lvl="1" eaLnBrk="1" hangingPunct="1"/>
            <a:r>
              <a:rPr lang="en-US" sz="2200" dirty="0"/>
              <a:t>Refund: 3</a:t>
            </a:r>
            <a:r>
              <a:rPr lang="en-US" sz="2200" baseline="30000" dirty="0"/>
              <a:t>rd</a:t>
            </a:r>
            <a:r>
              <a:rPr lang="en-US" sz="2200" dirty="0"/>
              <a:t> Friday</a:t>
            </a:r>
          </a:p>
          <a:p>
            <a:pPr lvl="1" eaLnBrk="1" hangingPunct="1"/>
            <a:r>
              <a:rPr lang="en-US" sz="2200" dirty="0"/>
              <a:t>Drop w/o grade: 3</a:t>
            </a:r>
            <a:r>
              <a:rPr lang="en-US" sz="2200" baseline="30000" dirty="0"/>
              <a:t>rd</a:t>
            </a:r>
            <a:r>
              <a:rPr lang="en-US" sz="2200" dirty="0"/>
              <a:t> Friday</a:t>
            </a:r>
          </a:p>
          <a:p>
            <a:pPr lvl="1" eaLnBrk="1" hangingPunct="1"/>
            <a:r>
              <a:rPr lang="en-US" sz="2200" dirty="0"/>
              <a:t>Drop w/o permission: 12</a:t>
            </a:r>
            <a:r>
              <a:rPr lang="en-US" sz="2200" baseline="30000" dirty="0"/>
              <a:t>th</a:t>
            </a:r>
            <a:r>
              <a:rPr lang="en-US" sz="2200" dirty="0"/>
              <a:t> Friday</a:t>
            </a:r>
          </a:p>
          <a:p>
            <a:pPr eaLnBrk="1" hangingPunct="1"/>
            <a:r>
              <a:rPr lang="en-US" sz="2200" dirty="0" smtClean="0"/>
              <a:t>More deadline details can be found at registrar.unm.edu – Deadline Dates</a:t>
            </a:r>
          </a:p>
          <a:p>
            <a:pPr eaLnBrk="1" hangingPunct="1"/>
            <a:r>
              <a:rPr lang="en-US" sz="2200" b="1" i="1" dirty="0" smtClean="0"/>
              <a:t>Check rosters before the refund/grade deadlines.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6291263" y="6010275"/>
            <a:ext cx="1852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dirty="0" err="1"/>
              <a:t>FastInfo</a:t>
            </a:r>
            <a:r>
              <a:rPr lang="en-US" dirty="0"/>
              <a:t> </a:t>
            </a:r>
            <a:r>
              <a:rPr lang="en-US" dirty="0" smtClean="0"/>
              <a:t>3173</a:t>
            </a:r>
            <a:endParaRPr lang="en-US" dirty="0"/>
          </a:p>
        </p:txBody>
      </p:sp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33425"/>
          </a:xfrm>
        </p:spPr>
        <p:txBody>
          <a:bodyPr/>
          <a:lstStyle/>
          <a:p>
            <a:pPr eaLnBrk="1" hangingPunct="1"/>
            <a:r>
              <a:rPr lang="en-US" smtClean="0"/>
              <a:t>Override Registration Errors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9498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Allow students to bypass restrictions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All but Duplicate and Level may be overridden here.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Choose </a:t>
            </a:r>
            <a:r>
              <a:rPr lang="en-US" b="1" dirty="0" smtClean="0"/>
              <a:t>Override</a:t>
            </a:r>
            <a:r>
              <a:rPr lang="en-US" dirty="0" smtClean="0"/>
              <a:t> and </a:t>
            </a:r>
            <a:r>
              <a:rPr lang="en-US" b="1" dirty="0" smtClean="0"/>
              <a:t>Course</a:t>
            </a:r>
            <a:r>
              <a:rPr lang="en-US" dirty="0" smtClean="0"/>
              <a:t> then </a:t>
            </a:r>
            <a:r>
              <a:rPr lang="en-US" b="1" dirty="0" smtClean="0"/>
              <a:t>Submit</a:t>
            </a:r>
            <a:r>
              <a:rPr lang="en-US" dirty="0" smtClean="0"/>
              <a:t>.  The student may then register.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Student’s UNM ID# is required.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/>
              <a:t>Check with your Department for guidelines on using this function </a:t>
            </a:r>
            <a:r>
              <a:rPr lang="en-US" dirty="0" smtClean="0"/>
              <a:t>(ability vs. authority).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7CEAB-6AF6-4FF3-83E5-2F7B0D073AAE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2657475" y="6132513"/>
            <a:ext cx="1878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dirty="0" err="1"/>
              <a:t>FastInfo</a:t>
            </a:r>
            <a:r>
              <a:rPr lang="en-US" dirty="0"/>
              <a:t> </a:t>
            </a:r>
            <a:r>
              <a:rPr lang="en-US" dirty="0" smtClean="0"/>
              <a:t>2349</a:t>
            </a:r>
            <a:endParaRPr lang="en-US" dirty="0"/>
          </a:p>
        </p:txBody>
      </p:sp>
      <p:pic>
        <p:nvPicPr>
          <p:cNvPr id="15367" name="Content Placeholder 10" descr="Override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11300"/>
            <a:ext cx="4038600" cy="4572000"/>
          </a:xfrm>
        </p:spPr>
      </p:pic>
      <p:sp>
        <p:nvSpPr>
          <p:cNvPr id="8" name="Oval 7"/>
          <p:cNvSpPr/>
          <p:nvPr/>
        </p:nvSpPr>
        <p:spPr>
          <a:xfrm>
            <a:off x="365125" y="3352800"/>
            <a:ext cx="1597025" cy="390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7663" y="4151313"/>
            <a:ext cx="804862" cy="5365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39950" y="3346450"/>
            <a:ext cx="1322388" cy="390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eaLnBrk="1" hangingPunct="1"/>
            <a:r>
              <a:rPr lang="en-US" sz="5400" smtClean="0"/>
              <a:t>Updating Course Information</a:t>
            </a:r>
            <a:endParaRPr lang="en-US" smtClean="0"/>
          </a:p>
        </p:txBody>
      </p:sp>
      <p:pic>
        <p:nvPicPr>
          <p:cNvPr id="16387" name="Content Placeholder 7" descr="syllabus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975" y="1466850"/>
            <a:ext cx="3152775" cy="3154363"/>
          </a:xfrm>
        </p:spPr>
      </p:pic>
      <p:pic>
        <p:nvPicPr>
          <p:cNvPr id="16388" name="Content Placeholder 8" descr="ofchrs.jpg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3225" y="2524125"/>
            <a:ext cx="4545013" cy="2840038"/>
          </a:xfrm>
        </p:spPr>
      </p:pic>
      <p:sp>
        <p:nvSpPr>
          <p:cNvPr id="4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C653B-F3A6-4F28-A9F5-0A16609C1E56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6778625" y="1889125"/>
            <a:ext cx="2024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dirty="0" err="1"/>
              <a:t>FastInfo</a:t>
            </a:r>
            <a:r>
              <a:rPr lang="en-US" dirty="0"/>
              <a:t> </a:t>
            </a:r>
            <a:r>
              <a:rPr lang="en-US" dirty="0" smtClean="0"/>
              <a:t>2883 </a:t>
            </a:r>
            <a:endParaRPr lang="en-US" dirty="0"/>
          </a:p>
          <a:p>
            <a:pPr algn="r" eaLnBrk="1" hangingPunct="1"/>
            <a:r>
              <a:rPr lang="en-US" dirty="0"/>
              <a:t>&amp; </a:t>
            </a:r>
            <a:r>
              <a:rPr lang="en-US" dirty="0" smtClean="0"/>
              <a:t>3337</a:t>
            </a:r>
            <a:endParaRPr lang="en-US" dirty="0"/>
          </a:p>
        </p:txBody>
      </p:sp>
      <p:pic>
        <p:nvPicPr>
          <p:cNvPr id="16392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61191" y="4581525"/>
            <a:ext cx="55245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511550" y="1639888"/>
            <a:ext cx="2462213" cy="646112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Add section website and other details.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54750" y="3194050"/>
            <a:ext cx="2554288" cy="923925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Publish office hours for one, some, or all sections assigned.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9275" y="5456238"/>
            <a:ext cx="2767013" cy="646331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Add </a:t>
            </a:r>
            <a:r>
              <a:rPr lang="en-US" dirty="0" smtClean="0"/>
              <a:t>Learn </a:t>
            </a:r>
            <a:r>
              <a:rPr lang="en-US" dirty="0"/>
              <a:t>components to assigned sections.</a:t>
            </a:r>
          </a:p>
        </p:txBody>
      </p:sp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9613"/>
          </a:xfrm>
        </p:spPr>
        <p:txBody>
          <a:bodyPr/>
          <a:lstStyle/>
          <a:p>
            <a:pPr eaLnBrk="1" hangingPunct="1"/>
            <a:r>
              <a:rPr lang="en-US" smtClean="0"/>
              <a:t>FastInfo.unm.edu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33388" y="1947863"/>
            <a:ext cx="8229600" cy="4306887"/>
          </a:xfrm>
        </p:spPr>
        <p:txBody>
          <a:bodyPr/>
          <a:lstStyle/>
          <a:p>
            <a:r>
              <a:rPr lang="en-US" sz="2400" dirty="0" smtClean="0"/>
              <a:t>2933: What is my Privacy/Confidentiality Indicator? </a:t>
            </a:r>
          </a:p>
          <a:p>
            <a:r>
              <a:rPr lang="en-US" sz="2400" dirty="0" smtClean="0"/>
              <a:t>3173: What are the Refund, Grade, and other Registration Deadline Dates? </a:t>
            </a:r>
          </a:p>
          <a:p>
            <a:r>
              <a:rPr lang="en-US" sz="2400" dirty="0" smtClean="0"/>
              <a:t>2380: How do UNM Faculty and Advisors use </a:t>
            </a:r>
            <a:r>
              <a:rPr lang="en-US" sz="2400" dirty="0" err="1" smtClean="0"/>
              <a:t>LoboWeb</a:t>
            </a:r>
            <a:r>
              <a:rPr lang="en-US" sz="2400" dirty="0" smtClean="0"/>
              <a:t>? </a:t>
            </a:r>
          </a:p>
          <a:p>
            <a:r>
              <a:rPr lang="en-US" sz="2400" dirty="0" smtClean="0"/>
              <a:t>2931: How do I send email to my class list via </a:t>
            </a:r>
            <a:r>
              <a:rPr lang="en-US" sz="2400" dirty="0" err="1" smtClean="0"/>
              <a:t>LoboWeb</a:t>
            </a:r>
            <a:r>
              <a:rPr lang="en-US" sz="2400" dirty="0" smtClean="0"/>
              <a:t>? </a:t>
            </a:r>
          </a:p>
          <a:p>
            <a:r>
              <a:rPr lang="en-US" sz="2400" dirty="0" smtClean="0"/>
              <a:t>2903: Can I initiate dropping a student from my class? </a:t>
            </a:r>
          </a:p>
          <a:p>
            <a:r>
              <a:rPr lang="en-US" sz="2400" dirty="0" smtClean="0"/>
              <a:t>2349: How do faculty members override registration errors? </a:t>
            </a:r>
          </a:p>
          <a:p>
            <a:r>
              <a:rPr lang="en-US" sz="2400" dirty="0" smtClean="0"/>
              <a:t>2046, 2063, 5119: Enrollment Authorization Forms</a:t>
            </a:r>
          </a:p>
          <a:p>
            <a:r>
              <a:rPr lang="en-US" sz="2400" dirty="0" smtClean="0"/>
              <a:t>2373: What is UNM Learn?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2F515-691A-4BE4-9908-DC6450C69B2D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450975"/>
            <a:ext cx="83058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latin typeface="+mn-lt"/>
              </a:rPr>
              <a:t>Answers to your frequently asked questions …</a:t>
            </a:r>
          </a:p>
        </p:txBody>
      </p:sp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82638"/>
          </a:xfrm>
        </p:spPr>
        <p:txBody>
          <a:bodyPr/>
          <a:lstStyle/>
          <a:p>
            <a:pPr eaLnBrk="1" hangingPunct="1"/>
            <a:r>
              <a:rPr lang="en-US" smtClean="0"/>
              <a:t>Learning Central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69900" y="1484313"/>
            <a:ext cx="8229600" cy="3184525"/>
          </a:xfrm>
        </p:spPr>
        <p:txBody>
          <a:bodyPr/>
          <a:lstStyle/>
          <a:p>
            <a:r>
              <a:rPr lang="en-US" smtClean="0"/>
              <a:t>Employee Life – Banner Training</a:t>
            </a:r>
          </a:p>
          <a:p>
            <a:r>
              <a:rPr lang="en-US" smtClean="0"/>
              <a:t>https://learningcentral.health.unm.edu</a:t>
            </a:r>
          </a:p>
          <a:p>
            <a:r>
              <a:rPr lang="en-US" smtClean="0"/>
              <a:t>Recommended courses:</a:t>
            </a:r>
          </a:p>
          <a:p>
            <a:pPr lvl="1"/>
            <a:r>
              <a:rPr lang="en-US" smtClean="0"/>
              <a:t>FINPRV100 or FINPRV101 Securing Private Data (Web Course or Instructor-Led)</a:t>
            </a:r>
          </a:p>
          <a:p>
            <a:pPr lvl="1"/>
            <a:r>
              <a:rPr lang="en-US" smtClean="0"/>
              <a:t>BANS-0004 Faculty Lobo Web (Online)</a:t>
            </a:r>
          </a:p>
          <a:p>
            <a:pPr lvl="1"/>
            <a:r>
              <a:rPr lang="en-US" smtClean="0"/>
              <a:t>BANS-0015 Final Grade Submission (Online)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9C3C8-B7F7-475E-9489-C2434BA82451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3550" y="4722813"/>
            <a:ext cx="822960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Faculty/Advisor Update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2763" y="5489575"/>
            <a:ext cx="82296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B32C16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</a:rPr>
              <a:t>You will receive email updates throughout the term about upcoming deadlines and process information.</a:t>
            </a:r>
          </a:p>
        </p:txBody>
      </p:sp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2313"/>
          </a:xfrm>
        </p:spPr>
        <p:txBody>
          <a:bodyPr/>
          <a:lstStyle/>
          <a:p>
            <a:pPr eaLnBrk="1" hangingPunct="1"/>
            <a:r>
              <a:rPr lang="en-US" smtClean="0"/>
              <a:t>Office of the Registrar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b="1" smtClean="0"/>
              <a:t>In Person</a:t>
            </a:r>
          </a:p>
          <a:p>
            <a:pPr algn="ctr">
              <a:buFont typeface="Wingdings 2" pitchFamily="18" charset="2"/>
              <a:buNone/>
            </a:pPr>
            <a:r>
              <a:rPr lang="en-US" smtClean="0"/>
              <a:t>One-Stop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Mesa Vista Hall – North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endParaRPr lang="en-US" sz="1400" smtClean="0"/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Or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endParaRPr lang="en-US" sz="1400" smtClean="0"/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Student Success and Support Center</a:t>
            </a:r>
          </a:p>
          <a:p>
            <a:pPr algn="ctr">
              <a:buFont typeface="Wingdings 2" pitchFamily="18" charset="2"/>
              <a:buNone/>
            </a:pPr>
            <a:r>
              <a:rPr lang="en-US" smtClean="0"/>
              <a:t>MSC11 6325</a:t>
            </a:r>
          </a:p>
        </p:txBody>
      </p:sp>
      <p:sp>
        <p:nvSpPr>
          <p:cNvPr id="19460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b="1" smtClean="0"/>
              <a:t>By Phone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505.277.8900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endParaRPr lang="en-US" sz="1400" smtClean="0"/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Or </a:t>
            </a:r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endParaRPr lang="en-US" sz="1400" smtClean="0"/>
          </a:p>
          <a:p>
            <a:pPr algn="ctr">
              <a:spcBef>
                <a:spcPct val="0"/>
              </a:spcBef>
              <a:buFont typeface="Wingdings 2" pitchFamily="18" charset="2"/>
              <a:buNone/>
            </a:pPr>
            <a:r>
              <a:rPr lang="en-US" b="1" smtClean="0"/>
              <a:t>Online</a:t>
            </a:r>
          </a:p>
          <a:p>
            <a:pPr algn="ctr">
              <a:buFont typeface="Wingdings 2" pitchFamily="18" charset="2"/>
              <a:buNone/>
            </a:pPr>
            <a:r>
              <a:rPr lang="en-US" smtClean="0"/>
              <a:t>Registrar.unm.edu</a:t>
            </a:r>
          </a:p>
          <a:p>
            <a:endParaRPr lang="en-US" smtClean="0"/>
          </a:p>
        </p:txBody>
      </p:sp>
      <p:sp>
        <p:nvSpPr>
          <p:cNvPr id="4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0E2F6-DFA3-4F55-B4F8-EF54C27F26F1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48250" y="5041900"/>
            <a:ext cx="3181350" cy="646113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We are here to help with any questions you may have!</a:t>
            </a:r>
          </a:p>
        </p:txBody>
      </p:sp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6125"/>
          </a:xfrm>
        </p:spPr>
        <p:txBody>
          <a:bodyPr/>
          <a:lstStyle/>
          <a:p>
            <a:pPr eaLnBrk="1" hangingPunct="1"/>
            <a:r>
              <a:rPr lang="en-US" smtClean="0"/>
              <a:t>Topics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6550"/>
            <a:ext cx="8229600" cy="4389438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sz="2800" smtClean="0"/>
              <a:t>Accessing LoboWeb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smtClean="0"/>
              <a:t>LoboWeb Basics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smtClean="0"/>
              <a:t>View Student Info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smtClean="0"/>
              <a:t>Class Lists: Dropping and Emailing Students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smtClean="0"/>
              <a:t>Registration Deadlines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smtClean="0"/>
              <a:t>Override Registration Errors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smtClean="0"/>
              <a:t>Updating Course Information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2800" smtClean="0"/>
          </a:p>
        </p:txBody>
      </p:sp>
      <p:sp>
        <p:nvSpPr>
          <p:cNvPr id="4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053B7-946E-4A65-B34B-C75FFFCD593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996950"/>
          </a:xfrm>
        </p:spPr>
        <p:txBody>
          <a:bodyPr/>
          <a:lstStyle/>
          <a:p>
            <a:pPr eaLnBrk="1" hangingPunct="1"/>
            <a:r>
              <a:rPr lang="en-US" smtClean="0"/>
              <a:t>Accessing LoboWeb</a:t>
            </a:r>
          </a:p>
        </p:txBody>
      </p:sp>
      <p:pic>
        <p:nvPicPr>
          <p:cNvPr id="7171" name="Content Placeholder 8" descr="myUNM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8763" y="1611313"/>
            <a:ext cx="2981325" cy="2809875"/>
          </a:xfrm>
        </p:spPr>
      </p:pic>
      <p:sp>
        <p:nvSpPr>
          <p:cNvPr id="26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2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B763D-6162-41F1-AACD-BFC745301E9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174" name="Content Placeholder 7"/>
          <p:cNvSpPr>
            <a:spLocks noGrp="1"/>
          </p:cNvSpPr>
          <p:nvPr>
            <p:ph sz="half" idx="2"/>
          </p:nvPr>
        </p:nvSpPr>
        <p:spPr>
          <a:xfrm>
            <a:off x="741363" y="4953000"/>
            <a:ext cx="4038600" cy="1365250"/>
          </a:xfrm>
        </p:spPr>
        <p:txBody>
          <a:bodyPr/>
          <a:lstStyle/>
          <a:p>
            <a:pPr eaLnBrk="1" hangingPunct="1"/>
            <a:r>
              <a:rPr lang="en-US" smtClean="0"/>
              <a:t>Click on the Faculty or Employee Life tab</a:t>
            </a:r>
          </a:p>
          <a:p>
            <a:pPr eaLnBrk="1" hangingPunct="1"/>
            <a:r>
              <a:rPr lang="en-US" smtClean="0"/>
              <a:t>Click on LoboWeb</a:t>
            </a:r>
          </a:p>
        </p:txBody>
      </p:sp>
      <p:pic>
        <p:nvPicPr>
          <p:cNvPr id="7175" name="Picture 9" descr="LoboWeb_Fa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5" y="3259138"/>
            <a:ext cx="37242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3449638" y="1657350"/>
            <a:ext cx="40386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B32C16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latin typeface="+mn-lt"/>
              </a:rPr>
              <a:t>my.unm.edu</a:t>
            </a:r>
          </a:p>
          <a:p>
            <a:pPr marL="273050" indent="-273050">
              <a:spcBef>
                <a:spcPct val="20000"/>
              </a:spcBef>
              <a:buClr>
                <a:srgbClr val="B32C16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latin typeface="+mn-lt"/>
              </a:rPr>
              <a:t>Login using your </a:t>
            </a:r>
            <a:r>
              <a:rPr lang="en-US" sz="2600" dirty="0" err="1">
                <a:latin typeface="+mn-lt"/>
              </a:rPr>
              <a:t>NetID</a:t>
            </a:r>
            <a:r>
              <a:rPr lang="en-US" sz="2600" dirty="0">
                <a:latin typeface="+mn-lt"/>
              </a:rPr>
              <a:t> and Password</a:t>
            </a:r>
          </a:p>
        </p:txBody>
      </p:sp>
      <p:sp>
        <p:nvSpPr>
          <p:cNvPr id="9" name="Oval 8"/>
          <p:cNvSpPr/>
          <p:nvPr/>
        </p:nvSpPr>
        <p:spPr>
          <a:xfrm>
            <a:off x="6718300" y="3144838"/>
            <a:ext cx="974725" cy="63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35675" y="5353050"/>
            <a:ext cx="1328738" cy="6334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6125"/>
          </a:xfrm>
        </p:spPr>
        <p:txBody>
          <a:bodyPr/>
          <a:lstStyle/>
          <a:p>
            <a:r>
              <a:rPr lang="en-US" smtClean="0"/>
              <a:t>Problems Accessing LoboWeb?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41463"/>
            <a:ext cx="4038600" cy="884237"/>
          </a:xfrm>
        </p:spPr>
        <p:txBody>
          <a:bodyPr/>
          <a:lstStyle/>
          <a:p>
            <a:r>
              <a:rPr lang="en-US" smtClean="0"/>
              <a:t>my.unm.edu allowed by pop-up blockers?</a:t>
            </a:r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>
          <a:xfrm>
            <a:off x="4433888" y="1577975"/>
            <a:ext cx="4710112" cy="862013"/>
          </a:xfrm>
        </p:spPr>
        <p:txBody>
          <a:bodyPr/>
          <a:lstStyle/>
          <a:p>
            <a:r>
              <a:rPr lang="en-US" smtClean="0"/>
              <a:t>NetID/Password problem?  Go to NetID.unm.edu</a:t>
            </a:r>
          </a:p>
        </p:txBody>
      </p:sp>
      <p:pic>
        <p:nvPicPr>
          <p:cNvPr id="8197" name="Picture 11" descr="popup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2527300"/>
            <a:ext cx="4140200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3" descr="netid_s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2538413"/>
            <a:ext cx="45529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14"/>
          <p:cNvSpPr txBox="1">
            <a:spLocks noChangeArrowheads="1"/>
          </p:cNvSpPr>
          <p:nvPr/>
        </p:nvSpPr>
        <p:spPr bwMode="auto">
          <a:xfrm>
            <a:off x="2511425" y="5632450"/>
            <a:ext cx="1706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dirty="0" err="1"/>
              <a:t>FastInfo</a:t>
            </a:r>
            <a:r>
              <a:rPr lang="en-US" dirty="0"/>
              <a:t> </a:t>
            </a:r>
            <a:r>
              <a:rPr lang="en-US" dirty="0" smtClean="0"/>
              <a:t>1105</a:t>
            </a:r>
            <a:endParaRPr lang="en-US" dirty="0"/>
          </a:p>
        </p:txBody>
      </p:sp>
      <p:sp>
        <p:nvSpPr>
          <p:cNvPr id="8200" name="TextBox 15"/>
          <p:cNvSpPr txBox="1">
            <a:spLocks noChangeArrowheads="1"/>
          </p:cNvSpPr>
          <p:nvPr/>
        </p:nvSpPr>
        <p:spPr bwMode="auto">
          <a:xfrm>
            <a:off x="7235825" y="5638800"/>
            <a:ext cx="173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dirty="0" err="1"/>
              <a:t>FastInfo</a:t>
            </a:r>
            <a:r>
              <a:rPr lang="en-US" dirty="0"/>
              <a:t> </a:t>
            </a:r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18" name="Date Placeholder 29"/>
          <p:cNvSpPr>
            <a:spLocks noGrp="1"/>
          </p:cNvSpPr>
          <p:nvPr>
            <p:ph type="dt" sz="quarter" idx="10"/>
          </p:nvPr>
        </p:nvSpPr>
        <p:spPr>
          <a:xfrm>
            <a:off x="334963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20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ACF80-2924-4F6E-9800-454144B0A98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9613"/>
          </a:xfrm>
        </p:spPr>
        <p:txBody>
          <a:bodyPr/>
          <a:lstStyle/>
          <a:p>
            <a:pPr eaLnBrk="1" hangingPunct="1"/>
            <a:r>
              <a:rPr lang="en-US" smtClean="0"/>
              <a:t>LoboWeb Basics</a:t>
            </a:r>
          </a:p>
        </p:txBody>
      </p:sp>
      <p:sp>
        <p:nvSpPr>
          <p:cNvPr id="26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2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E635E-E8B6-429D-BA62-5ED8C0DAAE59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9221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31" y="1409700"/>
            <a:ext cx="3445739" cy="4954588"/>
          </a:xfrm>
        </p:spPr>
      </p:pic>
      <p:sp>
        <p:nvSpPr>
          <p:cNvPr id="12" name="TextBox 11"/>
          <p:cNvSpPr txBox="1"/>
          <p:nvPr/>
        </p:nvSpPr>
        <p:spPr>
          <a:xfrm>
            <a:off x="4595813" y="1573213"/>
            <a:ext cx="4133850" cy="1754326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Choose your Term, Class Section, and/or Student before doing </a:t>
            </a:r>
            <a:r>
              <a:rPr lang="en-US" b="1" dirty="0" smtClean="0"/>
              <a:t>anything</a:t>
            </a:r>
            <a:r>
              <a:rPr lang="en-US" b="1" dirty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For students not in your classes, their UNM ID # is required for selection.</a:t>
            </a:r>
          </a:p>
        </p:txBody>
      </p:sp>
      <p:sp>
        <p:nvSpPr>
          <p:cNvPr id="13" name="Right Brace 12"/>
          <p:cNvSpPr/>
          <p:nvPr/>
        </p:nvSpPr>
        <p:spPr>
          <a:xfrm>
            <a:off x="4084638" y="1987550"/>
            <a:ext cx="377825" cy="646113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97400" y="3863188"/>
            <a:ext cx="4132263" cy="1477328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Check rosters (</a:t>
            </a:r>
            <a:r>
              <a:rPr lang="en-US" b="1" dirty="0"/>
              <a:t>before refund and grade deadlines</a:t>
            </a:r>
            <a:r>
              <a:rPr lang="en-US" dirty="0"/>
              <a:t>), drop students, export and print </a:t>
            </a:r>
            <a:r>
              <a:rPr lang="en-US" dirty="0" smtClean="0"/>
              <a:t>rosters, override </a:t>
            </a:r>
            <a:r>
              <a:rPr lang="en-US" dirty="0"/>
              <a:t>registration errors </a:t>
            </a:r>
            <a:r>
              <a:rPr lang="en-US" dirty="0" smtClean="0"/>
              <a:t>for students</a:t>
            </a:r>
            <a:r>
              <a:rPr lang="en-US" dirty="0"/>
              <a:t>, </a:t>
            </a:r>
            <a:r>
              <a:rPr lang="en-US" dirty="0" smtClean="0"/>
              <a:t>and update </a:t>
            </a:r>
            <a:r>
              <a:rPr lang="en-US" dirty="0"/>
              <a:t>your course </a:t>
            </a:r>
            <a:r>
              <a:rPr lang="en-US" dirty="0" smtClean="0"/>
              <a:t>information.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1050" y="5792388"/>
            <a:ext cx="4132263" cy="369332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/>
              <a:t>Enter and Change grades</a:t>
            </a:r>
            <a:r>
              <a:rPr lang="en-US" dirty="0"/>
              <a:t>.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4078288" y="3936380"/>
            <a:ext cx="377825" cy="1330945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4078288" y="5664820"/>
            <a:ext cx="377825" cy="624468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6125"/>
          </a:xfrm>
        </p:spPr>
        <p:txBody>
          <a:bodyPr/>
          <a:lstStyle/>
          <a:p>
            <a:r>
              <a:rPr lang="en-US" smtClean="0"/>
              <a:t>Select Student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dirty="0" smtClean="0"/>
              <a:t>If the student is not enrolled in one of your courses, they will need to provide their UNM ID#.</a:t>
            </a:r>
          </a:p>
          <a:p>
            <a:r>
              <a:rPr lang="en-US" dirty="0" smtClean="0"/>
              <a:t>If the student is enrolled in one of your courses, you may search by name.</a:t>
            </a:r>
          </a:p>
          <a:p>
            <a:pPr lvl="1"/>
            <a:r>
              <a:rPr lang="en-US" dirty="0" smtClean="0"/>
              <a:t>Use “%” and “_” for multi- and single-character wildcards.</a:t>
            </a:r>
          </a:p>
        </p:txBody>
      </p:sp>
      <p:pic>
        <p:nvPicPr>
          <p:cNvPr id="10244" name="Content Placeholder 4" descr="selstu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2013" y="2403475"/>
            <a:ext cx="4168775" cy="3729038"/>
          </a:xfrm>
        </p:spPr>
      </p:pic>
      <p:sp>
        <p:nvSpPr>
          <p:cNvPr id="6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A60DE-0DB1-45CE-A5F8-BA4C54CEB371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247" name="TextBox 14"/>
          <p:cNvSpPr txBox="1">
            <a:spLocks noChangeArrowheads="1"/>
          </p:cNvSpPr>
          <p:nvPr/>
        </p:nvSpPr>
        <p:spPr bwMode="auto">
          <a:xfrm>
            <a:off x="6997700" y="1841500"/>
            <a:ext cx="1816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dirty="0" err="1"/>
              <a:t>FastInfo</a:t>
            </a:r>
            <a:r>
              <a:rPr lang="en-US" dirty="0"/>
              <a:t> </a:t>
            </a:r>
            <a:r>
              <a:rPr lang="en-US" dirty="0" smtClean="0"/>
              <a:t>2937</a:t>
            </a:r>
            <a:endParaRPr lang="en-US" dirty="0"/>
          </a:p>
        </p:txBody>
      </p:sp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9613"/>
          </a:xfrm>
        </p:spPr>
        <p:txBody>
          <a:bodyPr/>
          <a:lstStyle/>
          <a:p>
            <a:pPr eaLnBrk="1" hangingPunct="1"/>
            <a:r>
              <a:rPr lang="en-US" smtClean="0"/>
              <a:t>View Student Info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4816475" y="1519238"/>
            <a:ext cx="4038600" cy="4433887"/>
          </a:xfrm>
        </p:spPr>
        <p:txBody>
          <a:bodyPr/>
          <a:lstStyle/>
          <a:p>
            <a:pPr eaLnBrk="1" hangingPunct="1"/>
            <a:r>
              <a:rPr lang="en-US" smtClean="0"/>
              <a:t>Information about students enrolled in your courses.</a:t>
            </a:r>
          </a:p>
          <a:p>
            <a:pPr eaLnBrk="1" hangingPunct="1"/>
            <a:r>
              <a:rPr lang="en-US" smtClean="0"/>
              <a:t>Be aware of Confidential indicators.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Links to email and telephone information are at the bottom of the page.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11096-BFE1-4F68-9D3F-CC200B5F0A1E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1270" name="Content Placeholder 8" descr="viewstuinfo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3088" y="1558925"/>
            <a:ext cx="4038600" cy="4364038"/>
          </a:xfrm>
        </p:spPr>
      </p:pic>
      <p:pic>
        <p:nvPicPr>
          <p:cNvPr id="11271" name="Picture 9" descr="confidin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025" y="3684588"/>
            <a:ext cx="228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20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8" y="1554083"/>
            <a:ext cx="8582025" cy="4846717"/>
          </a:xfrm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33425"/>
          </a:xfrm>
        </p:spPr>
        <p:txBody>
          <a:bodyPr/>
          <a:lstStyle/>
          <a:p>
            <a:pPr eaLnBrk="1" hangingPunct="1"/>
            <a:r>
              <a:rPr lang="en-US" dirty="0" smtClean="0"/>
              <a:t>View Summary Class List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3E0E2-4CDF-423B-9FDE-F209E9675471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298" name="TextBox 21"/>
          <p:cNvSpPr txBox="1">
            <a:spLocks noChangeArrowheads="1"/>
          </p:cNvSpPr>
          <p:nvPr/>
        </p:nvSpPr>
        <p:spPr bwMode="auto">
          <a:xfrm>
            <a:off x="6815138" y="1554083"/>
            <a:ext cx="1927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dirty="0" err="1"/>
              <a:t>FastInfo</a:t>
            </a:r>
            <a:r>
              <a:rPr lang="en-US" dirty="0"/>
              <a:t> </a:t>
            </a:r>
            <a:r>
              <a:rPr lang="en-US" dirty="0" smtClean="0"/>
              <a:t>2931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134100" y="2133600"/>
            <a:ext cx="2324100" cy="838200"/>
          </a:xfrm>
          <a:prstGeom prst="roundRect">
            <a:avLst/>
          </a:prstGeom>
          <a:solidFill>
            <a:srgbClr val="FF7F7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1) Click the “Drop” box for each student you wish to drop.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059151" y="3093277"/>
            <a:ext cx="3581400" cy="983292"/>
          </a:xfrm>
          <a:prstGeom prst="roundRect">
            <a:avLst/>
          </a:prstGeom>
          <a:solidFill>
            <a:srgbClr val="FF7F7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2) Click “Drop Selected Students from Course” to process.  </a:t>
            </a:r>
          </a:p>
          <a:p>
            <a:pPr algn="ctr"/>
            <a:r>
              <a:rPr lang="en-US" dirty="0" smtClean="0"/>
              <a:t>A results page will then display.</a:t>
            </a:r>
            <a:endParaRPr lang="en-US" dirty="0"/>
          </a:p>
        </p:txBody>
      </p:sp>
      <p:cxnSp>
        <p:nvCxnSpPr>
          <p:cNvPr id="16" name="Curved Connector 15"/>
          <p:cNvCxnSpPr/>
          <p:nvPr/>
        </p:nvCxnSpPr>
        <p:spPr>
          <a:xfrm rot="5400000">
            <a:off x="6667499" y="3390903"/>
            <a:ext cx="1752605" cy="914398"/>
          </a:xfrm>
          <a:prstGeom prst="curved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5400000">
            <a:off x="1678161" y="4192762"/>
            <a:ext cx="1977680" cy="762001"/>
          </a:xfrm>
          <a:prstGeom prst="curvedConnector3">
            <a:avLst>
              <a:gd name="adj1" fmla="val 32521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267200" y="5715000"/>
            <a:ext cx="3733800" cy="533400"/>
          </a:xfrm>
          <a:prstGeom prst="roundRect">
            <a:avLst/>
          </a:prstGeom>
          <a:solidFill>
            <a:srgbClr val="9CB084"/>
          </a:solidFill>
          <a:ln>
            <a:solidFill>
              <a:srgbClr val="4F5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Email individual students above,</a:t>
            </a:r>
          </a:p>
          <a:p>
            <a:pPr algn="ctr"/>
            <a:r>
              <a:rPr lang="en-US" dirty="0" smtClean="0"/>
              <a:t>or the entire class to the left.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057400" y="6153150"/>
            <a:ext cx="2209800" cy="95250"/>
          </a:xfrm>
          <a:prstGeom prst="straightConnector1">
            <a:avLst/>
          </a:prstGeom>
          <a:ln w="25400">
            <a:solidFill>
              <a:srgbClr val="4F5E3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467600" y="5486400"/>
            <a:ext cx="0" cy="228600"/>
          </a:xfrm>
          <a:prstGeom prst="straightConnector1">
            <a:avLst/>
          </a:prstGeom>
          <a:ln w="25400">
            <a:solidFill>
              <a:srgbClr val="4F5E3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20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8" y="2086701"/>
            <a:ext cx="8582025" cy="3781481"/>
          </a:xfrm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33425"/>
          </a:xfrm>
        </p:spPr>
        <p:txBody>
          <a:bodyPr/>
          <a:lstStyle/>
          <a:p>
            <a:pPr eaLnBrk="1" hangingPunct="1"/>
            <a:r>
              <a:rPr lang="en-US" dirty="0" smtClean="0"/>
              <a:t>Exportable Class List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Rev. </a:t>
            </a:r>
            <a:r>
              <a:rPr lang="en-US" dirty="0"/>
              <a:t>201410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3E0E2-4CDF-423B-9FDE-F209E9675471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298" name="TextBox 21"/>
          <p:cNvSpPr txBox="1">
            <a:spLocks noChangeArrowheads="1"/>
          </p:cNvSpPr>
          <p:nvPr/>
        </p:nvSpPr>
        <p:spPr bwMode="auto">
          <a:xfrm>
            <a:off x="6815138" y="1554083"/>
            <a:ext cx="1927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dirty="0" err="1"/>
              <a:t>FastInfo</a:t>
            </a:r>
            <a:r>
              <a:rPr lang="en-US" dirty="0"/>
              <a:t> </a:t>
            </a:r>
            <a:r>
              <a:rPr lang="en-US" dirty="0" smtClean="0"/>
              <a:t>3194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72789" y="4520632"/>
            <a:ext cx="4111083" cy="1902469"/>
          </a:xfrm>
          <a:prstGeom prst="roundRect">
            <a:avLst/>
          </a:prstGeom>
          <a:solidFill>
            <a:srgbClr val="FF7F7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This process generates an XML file to open or save.  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Most spreadsheet software can read these files but a default program needs to be selected before they will open automatically.</a:t>
            </a:r>
          </a:p>
        </p:txBody>
      </p:sp>
    </p:spTree>
    <p:extLst>
      <p:ext uri="{BB962C8B-B14F-4D97-AF65-F5344CB8AC3E}">
        <p14:creationId xmlns:p14="http://schemas.microsoft.com/office/powerpoint/2010/main" val="3141956970"/>
      </p:ext>
    </p:extLst>
  </p:cSld>
  <p:clrMapOvr>
    <a:masterClrMapping/>
  </p:clrMapOvr>
  <p:transition advTm="7000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2562</TotalTime>
  <Words>692</Words>
  <Application>Microsoft Office PowerPoint</Application>
  <PresentationFormat>On-screen Show (4:3)</PresentationFormat>
  <Paragraphs>150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Flow</vt:lpstr>
      <vt:lpstr>LoboWeb for Faculty</vt:lpstr>
      <vt:lpstr>Topics</vt:lpstr>
      <vt:lpstr>Accessing LoboWeb</vt:lpstr>
      <vt:lpstr>Problems Accessing LoboWeb?</vt:lpstr>
      <vt:lpstr>LoboWeb Basics</vt:lpstr>
      <vt:lpstr>Select Student</vt:lpstr>
      <vt:lpstr>View Student Info</vt:lpstr>
      <vt:lpstr>View Summary Class List</vt:lpstr>
      <vt:lpstr>Exportable Class List</vt:lpstr>
      <vt:lpstr>Registration Deadlines</vt:lpstr>
      <vt:lpstr>Override Registration Errors</vt:lpstr>
      <vt:lpstr>Updating Course Information</vt:lpstr>
      <vt:lpstr>FastInfo.unm.edu</vt:lpstr>
      <vt:lpstr>Learning Central</vt:lpstr>
      <vt:lpstr>Office of the Registrar</vt:lpstr>
    </vt:vector>
  </TitlesOfParts>
  <Company>University of New Mexico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One Stop</dc:title>
  <dc:creator>halpern</dc:creator>
  <cp:lastModifiedBy>Jennifer</cp:lastModifiedBy>
  <cp:revision>331</cp:revision>
  <dcterms:created xsi:type="dcterms:W3CDTF">2008-02-26T23:28:34Z</dcterms:created>
  <dcterms:modified xsi:type="dcterms:W3CDTF">2017-10-18T16:49:17Z</dcterms:modified>
</cp:coreProperties>
</file>